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57" r:id="rId4"/>
    <p:sldId id="258" r:id="rId5"/>
    <p:sldId id="259" r:id="rId6"/>
    <p:sldId id="268" r:id="rId7"/>
    <p:sldId id="269" r:id="rId8"/>
    <p:sldId id="273" r:id="rId9"/>
    <p:sldId id="270" r:id="rId10"/>
    <p:sldId id="271" r:id="rId11"/>
    <p:sldId id="272" r:id="rId12"/>
    <p:sldId id="274" r:id="rId13"/>
    <p:sldId id="275" r:id="rId14"/>
    <p:sldId id="260" r:id="rId15"/>
    <p:sldId id="261" r:id="rId16"/>
    <p:sldId id="263" r:id="rId17"/>
    <p:sldId id="264" r:id="rId18"/>
    <p:sldId id="265" r:id="rId19"/>
    <p:sldId id="266" r:id="rId20"/>
    <p:sldId id="267" r:id="rId21"/>
    <p:sldId id="276" r:id="rId22"/>
    <p:sldId id="277" r:id="rId23"/>
    <p:sldId id="278" r:id="rId24"/>
    <p:sldId id="279"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C3A60AD-C91C-43F2-95F8-E2C5EE777F66}" type="datetimeFigureOut">
              <a:rPr lang="en-US" smtClean="0"/>
              <a:t>1/25/2021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55290FF-12FB-4316-B024-41D06804ECE9}" type="slidenum">
              <a:rPr lang="en-US" smtClean="0"/>
              <a:t>‹#›</a:t>
            </a:fld>
            <a:endParaRPr lang="en-US"/>
          </a:p>
        </p:txBody>
      </p:sp>
    </p:spTree>
    <p:extLst>
      <p:ext uri="{BB962C8B-B14F-4D97-AF65-F5344CB8AC3E}">
        <p14:creationId xmlns:p14="http://schemas.microsoft.com/office/powerpoint/2010/main" val="417844577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3A60AD-C91C-43F2-95F8-E2C5EE777F66}"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4204587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C3A60AD-C91C-43F2-95F8-E2C5EE777F66}" type="datetimeFigureOut">
              <a:rPr lang="en-US" smtClean="0"/>
              <a:t>1/25/2021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5290FF-12FB-4316-B024-41D06804ECE9}" type="slidenum">
              <a:rPr lang="en-US" smtClean="0"/>
              <a:t>‹#›</a:t>
            </a:fld>
            <a:endParaRPr lang="en-US"/>
          </a:p>
        </p:txBody>
      </p:sp>
    </p:spTree>
    <p:extLst>
      <p:ext uri="{BB962C8B-B14F-4D97-AF65-F5344CB8AC3E}">
        <p14:creationId xmlns:p14="http://schemas.microsoft.com/office/powerpoint/2010/main" val="2852015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3A60AD-C91C-43F2-95F8-E2C5EE777F66}"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411097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C3A60AD-C91C-43F2-95F8-E2C5EE777F66}" type="datetimeFigureOut">
              <a:rPr lang="en-US" smtClean="0"/>
              <a:t>1/25/2021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5290FF-12FB-4316-B024-41D06804ECE9}" type="slidenum">
              <a:rPr lang="en-US" smtClean="0"/>
              <a:t>‹#›</a:t>
            </a:fld>
            <a:endParaRPr lang="en-US"/>
          </a:p>
        </p:txBody>
      </p:sp>
    </p:spTree>
    <p:extLst>
      <p:ext uri="{BB962C8B-B14F-4D97-AF65-F5344CB8AC3E}">
        <p14:creationId xmlns:p14="http://schemas.microsoft.com/office/powerpoint/2010/main" val="42911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3A60AD-C91C-43F2-95F8-E2C5EE777F66}"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2454220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C3A60AD-C91C-43F2-95F8-E2C5EE777F66}"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151250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3A60AD-C91C-43F2-95F8-E2C5EE777F66}"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56281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A60AD-C91C-43F2-95F8-E2C5EE777F66}"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320970470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C3A60AD-C91C-43F2-95F8-E2C5EE777F66}" type="datetimeFigureOut">
              <a:rPr lang="en-US" smtClean="0"/>
              <a:t>1/25/2021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5290FF-12FB-4316-B024-41D06804ECE9}" type="slidenum">
              <a:rPr lang="en-US" smtClean="0"/>
              <a:t>‹#›</a:t>
            </a:fld>
            <a:endParaRPr lang="en-US"/>
          </a:p>
        </p:txBody>
      </p:sp>
    </p:spTree>
    <p:extLst>
      <p:ext uri="{BB962C8B-B14F-4D97-AF65-F5344CB8AC3E}">
        <p14:creationId xmlns:p14="http://schemas.microsoft.com/office/powerpoint/2010/main" val="12717789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3A60AD-C91C-43F2-95F8-E2C5EE777F66}"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5290FF-12FB-4316-B024-41D06804ECE9}" type="slidenum">
              <a:rPr lang="en-US" smtClean="0"/>
              <a:t>‹#›</a:t>
            </a:fld>
            <a:endParaRPr lang="en-US"/>
          </a:p>
        </p:txBody>
      </p:sp>
    </p:spTree>
    <p:extLst>
      <p:ext uri="{BB962C8B-B14F-4D97-AF65-F5344CB8AC3E}">
        <p14:creationId xmlns:p14="http://schemas.microsoft.com/office/powerpoint/2010/main" val="361047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C3A60AD-C91C-43F2-95F8-E2C5EE777F66}" type="datetimeFigureOut">
              <a:rPr lang="en-US" smtClean="0"/>
              <a:t>1/25/2021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55290FF-12FB-4316-B024-41D06804ECE9}"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3294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591" y="128016"/>
            <a:ext cx="10993549" cy="1100109"/>
          </a:xfrm>
        </p:spPr>
        <p:txBody>
          <a:bodyPr/>
          <a:lstStyle/>
          <a:p>
            <a:r>
              <a:rPr lang="en-US" dirty="0" smtClean="0"/>
              <a:t>Machine Learning Project</a:t>
            </a:r>
            <a:endParaRPr lang="en-US" dirty="0"/>
          </a:p>
        </p:txBody>
      </p:sp>
      <p:sp>
        <p:nvSpPr>
          <p:cNvPr id="3" name="Subtitle 2"/>
          <p:cNvSpPr>
            <a:spLocks noGrp="1"/>
          </p:cNvSpPr>
          <p:nvPr>
            <p:ph type="subTitle" idx="1"/>
          </p:nvPr>
        </p:nvSpPr>
        <p:spPr>
          <a:xfrm>
            <a:off x="434890" y="1401861"/>
            <a:ext cx="10993546" cy="1857099"/>
          </a:xfrm>
        </p:spPr>
        <p:txBody>
          <a:bodyPr/>
          <a:lstStyle/>
          <a:p>
            <a:r>
              <a:rPr lang="en-US" dirty="0"/>
              <a:t>By: Eric Ye</a:t>
            </a:r>
          </a:p>
          <a:p>
            <a:r>
              <a:rPr lang="en-US" dirty="0"/>
              <a:t>Instructor: </a:t>
            </a:r>
            <a:r>
              <a:rPr lang="en-US" dirty="0" err="1"/>
              <a:t>Gitimoni</a:t>
            </a:r>
            <a:r>
              <a:rPr lang="en-US" dirty="0"/>
              <a:t> </a:t>
            </a:r>
            <a:r>
              <a:rPr lang="en-US" dirty="0" err="1"/>
              <a:t>Saikia</a:t>
            </a:r>
            <a:endParaRPr lang="en-US" dirty="0"/>
          </a:p>
          <a:p>
            <a:r>
              <a:rPr lang="en-US" dirty="0" smtClean="0"/>
              <a:t>January 26, 2021</a:t>
            </a:r>
            <a:endParaRPr lang="en-US" dirty="0"/>
          </a:p>
          <a:p>
            <a:r>
              <a:rPr lang="en-US" dirty="0"/>
              <a:t>Metro College of Technology</a:t>
            </a:r>
          </a:p>
          <a:p>
            <a:endParaRPr lang="en-US" dirty="0"/>
          </a:p>
        </p:txBody>
      </p:sp>
      <p:pic>
        <p:nvPicPr>
          <p:cNvPr id="1026" name="Picture 2" descr="A Conversation With BlackLine's Machine Learning Experts | BlackLine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1676" y="3258960"/>
            <a:ext cx="4556760" cy="2734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 your career with us | Metro College of Technology in Toro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4" y="5340867"/>
            <a:ext cx="3743918" cy="91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914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6340" t="38571" r="47783" b="27143"/>
          <a:stretch/>
        </p:blipFill>
        <p:spPr>
          <a:xfrm>
            <a:off x="381001" y="1817913"/>
            <a:ext cx="4581418" cy="2462752"/>
          </a:xfrm>
          <a:prstGeom prst="rect">
            <a:avLst/>
          </a:prstGeom>
        </p:spPr>
      </p:pic>
      <p:pic>
        <p:nvPicPr>
          <p:cNvPr id="5" name="Picture 4"/>
          <p:cNvPicPr>
            <a:picLocks noChangeAspect="1"/>
          </p:cNvPicPr>
          <p:nvPr/>
        </p:nvPicPr>
        <p:blipFill rotWithShape="1">
          <a:blip r:embed="rId3"/>
          <a:srcRect l="16518" t="58889" r="45893" b="18889"/>
          <a:stretch/>
        </p:blipFill>
        <p:spPr>
          <a:xfrm>
            <a:off x="381000" y="4334799"/>
            <a:ext cx="6193971" cy="2059752"/>
          </a:xfrm>
          <a:prstGeom prst="rect">
            <a:avLst/>
          </a:prstGeom>
        </p:spPr>
      </p:pic>
    </p:spTree>
    <p:extLst>
      <p:ext uri="{BB962C8B-B14F-4D97-AF65-F5344CB8AC3E}">
        <p14:creationId xmlns:p14="http://schemas.microsoft.com/office/powerpoint/2010/main" val="395175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pic>
        <p:nvPicPr>
          <p:cNvPr id="7" name="Content Placeholder 6"/>
          <p:cNvPicPr>
            <a:picLocks noGrp="1" noChangeAspect="1"/>
          </p:cNvPicPr>
          <p:nvPr>
            <p:ph idx="1"/>
          </p:nvPr>
        </p:nvPicPr>
        <p:blipFill rotWithShape="1">
          <a:blip r:embed="rId2"/>
          <a:srcRect l="16796" t="61367" r="24913" b="26622"/>
          <a:stretch/>
        </p:blipFill>
        <p:spPr>
          <a:xfrm>
            <a:off x="472610" y="5720006"/>
            <a:ext cx="8243915" cy="955497"/>
          </a:xfrm>
          <a:prstGeom prst="rect">
            <a:avLst/>
          </a:prstGeom>
        </p:spPr>
      </p:pic>
      <p:pic>
        <p:nvPicPr>
          <p:cNvPr id="4" name="Picture 3"/>
          <p:cNvPicPr>
            <a:picLocks noChangeAspect="1"/>
          </p:cNvPicPr>
          <p:nvPr/>
        </p:nvPicPr>
        <p:blipFill rotWithShape="1">
          <a:blip r:embed="rId3"/>
          <a:srcRect l="16428" t="54444" r="63839" b="27937"/>
          <a:stretch/>
        </p:blipFill>
        <p:spPr>
          <a:xfrm>
            <a:off x="359228" y="1807027"/>
            <a:ext cx="3755572" cy="1886281"/>
          </a:xfrm>
          <a:prstGeom prst="rect">
            <a:avLst/>
          </a:prstGeom>
        </p:spPr>
      </p:pic>
      <p:pic>
        <p:nvPicPr>
          <p:cNvPr id="6" name="Picture 5"/>
          <p:cNvPicPr>
            <a:picLocks noChangeAspect="1"/>
          </p:cNvPicPr>
          <p:nvPr/>
        </p:nvPicPr>
        <p:blipFill rotWithShape="1">
          <a:blip r:embed="rId4"/>
          <a:srcRect l="15982" t="53809" r="45625" b="24286"/>
          <a:stretch/>
        </p:blipFill>
        <p:spPr>
          <a:xfrm>
            <a:off x="359228" y="3784379"/>
            <a:ext cx="6031298" cy="1935627"/>
          </a:xfrm>
          <a:prstGeom prst="rect">
            <a:avLst/>
          </a:prstGeom>
        </p:spPr>
      </p:pic>
    </p:spTree>
    <p:extLst>
      <p:ext uri="{BB962C8B-B14F-4D97-AF65-F5344CB8AC3E}">
        <p14:creationId xmlns:p14="http://schemas.microsoft.com/office/powerpoint/2010/main" val="368229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SVR (support  vector regression)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6349" t="44944" r="35702" b="22397"/>
          <a:stretch/>
        </p:blipFill>
        <p:spPr>
          <a:xfrm>
            <a:off x="390417" y="1797976"/>
            <a:ext cx="6092575" cy="2334239"/>
          </a:xfrm>
          <a:prstGeom prst="rect">
            <a:avLst/>
          </a:prstGeom>
        </p:spPr>
      </p:pic>
      <p:pic>
        <p:nvPicPr>
          <p:cNvPr id="5" name="Picture 4"/>
          <p:cNvPicPr>
            <a:picLocks noChangeAspect="1"/>
          </p:cNvPicPr>
          <p:nvPr/>
        </p:nvPicPr>
        <p:blipFill rotWithShape="1">
          <a:blip r:embed="rId3"/>
          <a:srcRect l="16433" t="53333" r="47163" b="24944"/>
          <a:stretch/>
        </p:blipFill>
        <p:spPr>
          <a:xfrm>
            <a:off x="390417" y="4250630"/>
            <a:ext cx="5712432" cy="1917367"/>
          </a:xfrm>
          <a:prstGeom prst="rect">
            <a:avLst/>
          </a:prstGeom>
        </p:spPr>
      </p:pic>
    </p:spTree>
    <p:extLst>
      <p:ext uri="{BB962C8B-B14F-4D97-AF65-F5344CB8AC3E}">
        <p14:creationId xmlns:p14="http://schemas.microsoft.com/office/powerpoint/2010/main" val="3452351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CONclusion</a:t>
            </a:r>
            <a:endParaRPr lang="en-US" dirty="0"/>
          </a:p>
        </p:txBody>
      </p:sp>
      <p:sp>
        <p:nvSpPr>
          <p:cNvPr id="3" name="Content Placeholder 2"/>
          <p:cNvSpPr>
            <a:spLocks noGrp="1"/>
          </p:cNvSpPr>
          <p:nvPr>
            <p:ph idx="1"/>
          </p:nvPr>
        </p:nvSpPr>
        <p:spPr/>
        <p:txBody>
          <a:bodyPr/>
          <a:lstStyle/>
          <a:p>
            <a:r>
              <a:rPr lang="en-US" dirty="0" smtClean="0"/>
              <a:t>Best model to use would be random forest model</a:t>
            </a:r>
            <a:endParaRPr lang="en-US" dirty="0"/>
          </a:p>
        </p:txBody>
      </p:sp>
      <p:pic>
        <p:nvPicPr>
          <p:cNvPr id="5" name="Picture 4"/>
          <p:cNvPicPr>
            <a:picLocks noChangeAspect="1"/>
          </p:cNvPicPr>
          <p:nvPr/>
        </p:nvPicPr>
        <p:blipFill rotWithShape="1">
          <a:blip r:embed="rId2"/>
          <a:srcRect l="2444" t="26517" r="38988" b="56105"/>
          <a:stretch/>
        </p:blipFill>
        <p:spPr>
          <a:xfrm>
            <a:off x="402033" y="1839074"/>
            <a:ext cx="11387932" cy="1900719"/>
          </a:xfrm>
          <a:prstGeom prst="rect">
            <a:avLst/>
          </a:prstGeom>
        </p:spPr>
      </p:pic>
    </p:spTree>
    <p:extLst>
      <p:ext uri="{BB962C8B-B14F-4D97-AF65-F5344CB8AC3E}">
        <p14:creationId xmlns:p14="http://schemas.microsoft.com/office/powerpoint/2010/main" val="135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2: job change of data scientists</a:t>
            </a:r>
            <a:endParaRPr lang="en-US" dirty="0"/>
          </a:p>
        </p:txBody>
      </p:sp>
      <p:sp>
        <p:nvSpPr>
          <p:cNvPr id="3" name="Content Placeholder 2"/>
          <p:cNvSpPr>
            <a:spLocks noGrp="1"/>
          </p:cNvSpPr>
          <p:nvPr>
            <p:ph idx="1"/>
          </p:nvPr>
        </p:nvSpPr>
        <p:spPr/>
        <p:txBody>
          <a:bodyPr/>
          <a:lstStyle/>
          <a:p>
            <a:r>
              <a:rPr lang="en-US" dirty="0" smtClean="0"/>
              <a:t>Based on company which is active in Big Data and Data Science, who want to hire data scientists</a:t>
            </a:r>
          </a:p>
          <a:p>
            <a:r>
              <a:rPr lang="en-US" dirty="0" smtClean="0"/>
              <a:t>The company conducts courses among people who successfully pass them, and want to study whether or not these people really want to work for the company, or leave for other jobs based on certain factors</a:t>
            </a:r>
          </a:p>
          <a:p>
            <a:r>
              <a:rPr lang="en-US" dirty="0"/>
              <a:t>1</a:t>
            </a:r>
            <a:r>
              <a:rPr lang="en-US" dirty="0" smtClean="0"/>
              <a:t>9159 </a:t>
            </a:r>
            <a:r>
              <a:rPr lang="en-US" dirty="0"/>
              <a:t>observations, 14 </a:t>
            </a:r>
            <a:r>
              <a:rPr lang="en-US" dirty="0" smtClean="0"/>
              <a:t>variables</a:t>
            </a:r>
          </a:p>
          <a:p>
            <a:r>
              <a:rPr lang="en-US" dirty="0" smtClean="0"/>
              <a:t>GOAL: find the model which makes the best prediction of the targeted variable</a:t>
            </a:r>
            <a:endParaRPr lang="en-US" dirty="0"/>
          </a:p>
          <a:p>
            <a:endParaRPr lang="en-US" dirty="0"/>
          </a:p>
        </p:txBody>
      </p:sp>
    </p:spTree>
    <p:extLst>
      <p:ext uri="{BB962C8B-B14F-4D97-AF65-F5344CB8AC3E}">
        <p14:creationId xmlns:p14="http://schemas.microsoft.com/office/powerpoint/2010/main" val="197783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a:xfrm>
            <a:off x="494106" y="1948543"/>
            <a:ext cx="11029615" cy="4909457"/>
          </a:xfrm>
        </p:spPr>
        <p:txBody>
          <a:bodyPr>
            <a:normAutofit fontScale="92500" lnSpcReduction="10000"/>
          </a:bodyPr>
          <a:lstStyle/>
          <a:p>
            <a:r>
              <a:rPr lang="en-US" dirty="0" smtClean="0"/>
              <a:t>City: </a:t>
            </a:r>
            <a:r>
              <a:rPr lang="en-US" dirty="0" err="1" smtClean="0"/>
              <a:t>city_code</a:t>
            </a:r>
            <a:endParaRPr lang="en-US" dirty="0" smtClean="0"/>
          </a:p>
          <a:p>
            <a:r>
              <a:rPr lang="en-US" dirty="0" err="1" smtClean="0"/>
              <a:t>City_development_index</a:t>
            </a:r>
            <a:endParaRPr lang="en-US" dirty="0" smtClean="0"/>
          </a:p>
          <a:p>
            <a:r>
              <a:rPr lang="en-US" dirty="0" smtClean="0"/>
              <a:t>Gender</a:t>
            </a:r>
          </a:p>
          <a:p>
            <a:r>
              <a:rPr lang="en-US" dirty="0" smtClean="0"/>
              <a:t>Relevant experience</a:t>
            </a:r>
          </a:p>
          <a:p>
            <a:r>
              <a:rPr lang="en-US" dirty="0" smtClean="0"/>
              <a:t>Enrolled university</a:t>
            </a:r>
          </a:p>
          <a:p>
            <a:r>
              <a:rPr lang="en-US" dirty="0" smtClean="0"/>
              <a:t>Education level: education level of candidate</a:t>
            </a:r>
          </a:p>
          <a:p>
            <a:r>
              <a:rPr lang="en-US" dirty="0" smtClean="0"/>
              <a:t>Major discipline</a:t>
            </a:r>
          </a:p>
          <a:p>
            <a:r>
              <a:rPr lang="en-US" dirty="0" smtClean="0"/>
              <a:t>Experience: Candidate experience in years</a:t>
            </a:r>
          </a:p>
          <a:p>
            <a:r>
              <a:rPr lang="en-US" dirty="0" smtClean="0"/>
              <a:t>Company size: # of employees in current employer’s company</a:t>
            </a:r>
          </a:p>
          <a:p>
            <a:r>
              <a:rPr lang="en-US" dirty="0" smtClean="0"/>
              <a:t>Company type</a:t>
            </a:r>
          </a:p>
          <a:p>
            <a:r>
              <a:rPr lang="en-US" dirty="0" smtClean="0"/>
              <a:t>Last new job: difference in years between last job and current job</a:t>
            </a:r>
          </a:p>
          <a:p>
            <a:r>
              <a:rPr lang="en-US" dirty="0" smtClean="0"/>
              <a:t>Training hours: # of training hours completed</a:t>
            </a:r>
          </a:p>
          <a:p>
            <a:r>
              <a:rPr lang="en-US" dirty="0" smtClean="0"/>
              <a:t>Target: 0 – Not looking for job change, 1- looking to change jobs</a:t>
            </a:r>
          </a:p>
          <a:p>
            <a:endParaRPr lang="en-US" dirty="0"/>
          </a:p>
        </p:txBody>
      </p:sp>
    </p:spTree>
    <p:extLst>
      <p:ext uri="{BB962C8B-B14F-4D97-AF65-F5344CB8AC3E}">
        <p14:creationId xmlns:p14="http://schemas.microsoft.com/office/powerpoint/2010/main" val="412933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a:t>Data cleaning/ preprocessing</a:t>
            </a:r>
          </a:p>
          <a:p>
            <a:pPr marL="457200" indent="-457200">
              <a:buAutoNum type="arabicPeriod"/>
            </a:pPr>
            <a:r>
              <a:rPr lang="en-US" dirty="0"/>
              <a:t>Split data into train/ test/ validation set</a:t>
            </a:r>
          </a:p>
          <a:p>
            <a:pPr marL="457200" indent="-457200">
              <a:buAutoNum type="arabicPeriod"/>
            </a:pPr>
            <a:r>
              <a:rPr lang="en-US" dirty="0"/>
              <a:t>Model building</a:t>
            </a:r>
          </a:p>
          <a:p>
            <a:pPr marL="457200" indent="-457200">
              <a:buAutoNum type="arabicPeriod"/>
            </a:pPr>
            <a:r>
              <a:rPr lang="en-US" dirty="0"/>
              <a:t>Tune </a:t>
            </a:r>
            <a:r>
              <a:rPr lang="en-US" dirty="0" smtClean="0"/>
              <a:t>hype parameters</a:t>
            </a:r>
            <a:endParaRPr lang="en-US" dirty="0"/>
          </a:p>
          <a:p>
            <a:pPr marL="457200" indent="-457200">
              <a:buAutoNum type="arabicPeriod"/>
            </a:pPr>
            <a:r>
              <a:rPr lang="en-US" dirty="0" smtClean="0"/>
              <a:t>Evaluate on validation set</a:t>
            </a:r>
            <a:endParaRPr lang="en-US" dirty="0"/>
          </a:p>
          <a:p>
            <a:pPr marL="457200" indent="-457200">
              <a:buAutoNum type="arabicPeriod"/>
            </a:pPr>
            <a:r>
              <a:rPr lang="en-US" dirty="0" smtClean="0"/>
              <a:t>Final model selection</a:t>
            </a:r>
            <a:endParaRPr lang="en-US" dirty="0"/>
          </a:p>
        </p:txBody>
      </p:sp>
    </p:spTree>
    <p:extLst>
      <p:ext uri="{BB962C8B-B14F-4D97-AF65-F5344CB8AC3E}">
        <p14:creationId xmlns:p14="http://schemas.microsoft.com/office/powerpoint/2010/main" val="374931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preprocessing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6517" t="47641" r="6713" b="12959"/>
          <a:stretch/>
        </p:blipFill>
        <p:spPr>
          <a:xfrm>
            <a:off x="410965" y="1798150"/>
            <a:ext cx="8006799" cy="2311513"/>
          </a:xfrm>
          <a:prstGeom prst="rect">
            <a:avLst/>
          </a:prstGeom>
        </p:spPr>
      </p:pic>
      <p:pic>
        <p:nvPicPr>
          <p:cNvPr id="5" name="Picture 4"/>
          <p:cNvPicPr>
            <a:picLocks noChangeAspect="1"/>
          </p:cNvPicPr>
          <p:nvPr/>
        </p:nvPicPr>
        <p:blipFill rotWithShape="1">
          <a:blip r:embed="rId3"/>
          <a:srcRect l="16685" t="40599" r="62669" b="16554"/>
          <a:stretch/>
        </p:blipFill>
        <p:spPr>
          <a:xfrm>
            <a:off x="8587991" y="2180496"/>
            <a:ext cx="2826598" cy="3299620"/>
          </a:xfrm>
          <a:prstGeom prst="rect">
            <a:avLst/>
          </a:prstGeom>
        </p:spPr>
      </p:pic>
    </p:spTree>
    <p:extLst>
      <p:ext uri="{BB962C8B-B14F-4D97-AF65-F5344CB8AC3E}">
        <p14:creationId xmlns:p14="http://schemas.microsoft.com/office/powerpoint/2010/main" val="573184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l="16796" t="58853" r="7857" b="22991"/>
          <a:stretch/>
        </p:blipFill>
        <p:spPr>
          <a:xfrm>
            <a:off x="1703457" y="5485423"/>
            <a:ext cx="8868651" cy="1202076"/>
          </a:xfrm>
          <a:prstGeom prst="rect">
            <a:avLst/>
          </a:prstGeom>
        </p:spPr>
      </p:pic>
      <p:pic>
        <p:nvPicPr>
          <p:cNvPr id="4" name="Picture 3"/>
          <p:cNvPicPr>
            <a:picLocks noChangeAspect="1"/>
          </p:cNvPicPr>
          <p:nvPr/>
        </p:nvPicPr>
        <p:blipFill rotWithShape="1">
          <a:blip r:embed="rId3"/>
          <a:srcRect l="16349" t="34906" r="39663" b="8464"/>
          <a:stretch/>
        </p:blipFill>
        <p:spPr>
          <a:xfrm>
            <a:off x="3215810" y="1758030"/>
            <a:ext cx="5147353" cy="3727393"/>
          </a:xfrm>
          <a:prstGeom prst="rect">
            <a:avLst/>
          </a:prstGeom>
        </p:spPr>
      </p:pic>
    </p:spTree>
    <p:extLst>
      <p:ext uri="{BB962C8B-B14F-4D97-AF65-F5344CB8AC3E}">
        <p14:creationId xmlns:p14="http://schemas.microsoft.com/office/powerpoint/2010/main" val="25099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107" t="50786" r="15983" b="19700"/>
          <a:stretch/>
        </p:blipFill>
        <p:spPr>
          <a:xfrm>
            <a:off x="1916295" y="300324"/>
            <a:ext cx="8479384" cy="2103828"/>
          </a:xfrm>
          <a:prstGeom prst="rect">
            <a:avLst/>
          </a:prstGeom>
        </p:spPr>
      </p:pic>
      <p:pic>
        <p:nvPicPr>
          <p:cNvPr id="5" name="Picture 4"/>
          <p:cNvPicPr>
            <a:picLocks noChangeAspect="1"/>
          </p:cNvPicPr>
          <p:nvPr/>
        </p:nvPicPr>
        <p:blipFill rotWithShape="1">
          <a:blip r:embed="rId3"/>
          <a:srcRect l="16602" t="40300" r="45393" b="7116"/>
          <a:stretch/>
        </p:blipFill>
        <p:spPr>
          <a:xfrm>
            <a:off x="3431569" y="2645036"/>
            <a:ext cx="5352836" cy="4165954"/>
          </a:xfrm>
          <a:prstGeom prst="rect">
            <a:avLst/>
          </a:prstGeom>
        </p:spPr>
      </p:pic>
    </p:spTree>
    <p:extLst>
      <p:ext uri="{BB962C8B-B14F-4D97-AF65-F5344CB8AC3E}">
        <p14:creationId xmlns:p14="http://schemas.microsoft.com/office/powerpoint/2010/main" val="5681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1: California housing dataset</a:t>
            </a:r>
            <a:endParaRPr lang="en-US" dirty="0"/>
          </a:p>
        </p:txBody>
      </p:sp>
      <p:sp>
        <p:nvSpPr>
          <p:cNvPr id="3" name="Content Placeholder 2"/>
          <p:cNvSpPr>
            <a:spLocks noGrp="1"/>
          </p:cNvSpPr>
          <p:nvPr>
            <p:ph idx="1"/>
          </p:nvPr>
        </p:nvSpPr>
        <p:spPr/>
        <p:txBody>
          <a:bodyPr/>
          <a:lstStyle/>
          <a:p>
            <a:r>
              <a:rPr lang="en-US" dirty="0" smtClean="0"/>
              <a:t>Based on median house prices for each district from the 1990 census</a:t>
            </a:r>
          </a:p>
          <a:p>
            <a:r>
              <a:rPr lang="en-US" dirty="0" smtClean="0"/>
              <a:t>Used to predict house prices based on a number of factors</a:t>
            </a:r>
          </a:p>
          <a:p>
            <a:r>
              <a:rPr lang="en-US" dirty="0"/>
              <a:t>20641 observations, 10 </a:t>
            </a:r>
            <a:r>
              <a:rPr lang="en-US" dirty="0" smtClean="0"/>
              <a:t>variables</a:t>
            </a:r>
          </a:p>
          <a:p>
            <a:r>
              <a:rPr lang="en-US" dirty="0" smtClean="0"/>
              <a:t>GOAL:  Identify the variables which affect house prices the most, and find which model is </a:t>
            </a:r>
            <a:r>
              <a:rPr lang="en-US" smtClean="0"/>
              <a:t>best and the </a:t>
            </a:r>
            <a:r>
              <a:rPr lang="en-US" dirty="0" smtClean="0"/>
              <a:t>most accurate when predicting house prices</a:t>
            </a:r>
            <a:endParaRPr lang="en-US" dirty="0"/>
          </a:p>
          <a:p>
            <a:endParaRPr lang="en-US" dirty="0"/>
          </a:p>
        </p:txBody>
      </p:sp>
    </p:spTree>
    <p:extLst>
      <p:ext uri="{BB962C8B-B14F-4D97-AF65-F5344CB8AC3E}">
        <p14:creationId xmlns:p14="http://schemas.microsoft.com/office/powerpoint/2010/main" val="6631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685" t="45243" r="36714" b="30786"/>
          <a:stretch/>
        </p:blipFill>
        <p:spPr>
          <a:xfrm>
            <a:off x="581192" y="2180496"/>
            <a:ext cx="6633683" cy="1919329"/>
          </a:xfrm>
          <a:prstGeom prst="rect">
            <a:avLst/>
          </a:prstGeom>
        </p:spPr>
      </p:pic>
    </p:spTree>
    <p:extLst>
      <p:ext uri="{BB962C8B-B14F-4D97-AF65-F5344CB8AC3E}">
        <p14:creationId xmlns:p14="http://schemas.microsoft.com/office/powerpoint/2010/main" val="1036249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pic>
        <p:nvPicPr>
          <p:cNvPr id="4" name="Picture 3"/>
          <p:cNvPicPr>
            <a:picLocks noChangeAspect="1"/>
          </p:cNvPicPr>
          <p:nvPr/>
        </p:nvPicPr>
        <p:blipFill rotWithShape="1">
          <a:blip r:embed="rId2"/>
          <a:srcRect l="16517" t="43746" r="43792" b="39325"/>
          <a:stretch/>
        </p:blipFill>
        <p:spPr>
          <a:xfrm>
            <a:off x="424664" y="1808250"/>
            <a:ext cx="5671336" cy="1360639"/>
          </a:xfrm>
          <a:prstGeom prst="rect">
            <a:avLst/>
          </a:prstGeom>
        </p:spPr>
      </p:pic>
      <p:pic>
        <p:nvPicPr>
          <p:cNvPr id="5" name="Picture 4"/>
          <p:cNvPicPr>
            <a:picLocks noChangeAspect="1"/>
          </p:cNvPicPr>
          <p:nvPr/>
        </p:nvPicPr>
        <p:blipFill rotWithShape="1">
          <a:blip r:embed="rId3"/>
          <a:srcRect l="16601" t="58877" r="57022" b="28239"/>
          <a:stretch/>
        </p:blipFill>
        <p:spPr>
          <a:xfrm>
            <a:off x="424664" y="3261183"/>
            <a:ext cx="5298042" cy="1455691"/>
          </a:xfrm>
          <a:prstGeom prst="rect">
            <a:avLst/>
          </a:prstGeom>
        </p:spPr>
      </p:pic>
      <p:pic>
        <p:nvPicPr>
          <p:cNvPr id="6" name="Picture 5"/>
          <p:cNvPicPr>
            <a:picLocks noChangeAspect="1"/>
          </p:cNvPicPr>
          <p:nvPr/>
        </p:nvPicPr>
        <p:blipFill rotWithShape="1">
          <a:blip r:embed="rId4"/>
          <a:srcRect l="16938" t="51386" r="49186" b="16854"/>
          <a:stretch/>
        </p:blipFill>
        <p:spPr>
          <a:xfrm>
            <a:off x="6096000" y="1808250"/>
            <a:ext cx="4510772" cy="2378815"/>
          </a:xfrm>
          <a:prstGeom prst="rect">
            <a:avLst/>
          </a:prstGeom>
        </p:spPr>
      </p:pic>
      <p:pic>
        <p:nvPicPr>
          <p:cNvPr id="7" name="Picture 6"/>
          <p:cNvPicPr>
            <a:picLocks noChangeAspect="1"/>
          </p:cNvPicPr>
          <p:nvPr/>
        </p:nvPicPr>
        <p:blipFill rotWithShape="1">
          <a:blip r:embed="rId5"/>
          <a:srcRect l="17107" t="40000" r="53651" b="20149"/>
          <a:stretch/>
        </p:blipFill>
        <p:spPr>
          <a:xfrm>
            <a:off x="6277510" y="4187065"/>
            <a:ext cx="3421295" cy="2622664"/>
          </a:xfrm>
          <a:prstGeom prst="rect">
            <a:avLst/>
          </a:prstGeom>
        </p:spPr>
      </p:pic>
    </p:spTree>
    <p:extLst>
      <p:ext uri="{BB962C8B-B14F-4D97-AF65-F5344CB8AC3E}">
        <p14:creationId xmlns:p14="http://schemas.microsoft.com/office/powerpoint/2010/main" val="262163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Knn</a:t>
            </a:r>
            <a:r>
              <a:rPr lang="en-US" dirty="0" smtClean="0"/>
              <a:t> (k nearest </a:t>
            </a:r>
            <a:r>
              <a:rPr lang="en-US" dirty="0" err="1" smtClean="0"/>
              <a:t>neighbours</a:t>
            </a:r>
            <a:r>
              <a:rPr lang="en-US" dirty="0" smtClean="0"/>
              <a:t>)</a:t>
            </a:r>
            <a:endParaRPr lang="en-US" dirty="0"/>
          </a:p>
        </p:txBody>
      </p:sp>
      <p:sp>
        <p:nvSpPr>
          <p:cNvPr id="3" name="Content Placeholder 2"/>
          <p:cNvSpPr>
            <a:spLocks noGrp="1"/>
          </p:cNvSpPr>
          <p:nvPr>
            <p:ph idx="1"/>
          </p:nvPr>
        </p:nvSpPr>
        <p:spPr>
          <a:xfrm>
            <a:off x="457902" y="577728"/>
            <a:ext cx="11029615" cy="3678303"/>
          </a:xfrm>
        </p:spPr>
        <p:txBody>
          <a:bodyPr/>
          <a:lstStyle/>
          <a:p>
            <a:r>
              <a:rPr lang="en-US" dirty="0" smtClean="0"/>
              <a:t>Best test score result is at 10, so we used k=10 for the final model</a:t>
            </a:r>
            <a:endParaRPr lang="en-US" dirty="0"/>
          </a:p>
        </p:txBody>
      </p:sp>
      <p:pic>
        <p:nvPicPr>
          <p:cNvPr id="4" name="Picture 3"/>
          <p:cNvPicPr>
            <a:picLocks noChangeAspect="1"/>
          </p:cNvPicPr>
          <p:nvPr/>
        </p:nvPicPr>
        <p:blipFill rotWithShape="1">
          <a:blip r:embed="rId2"/>
          <a:srcRect l="16938" t="39101" r="13961" b="10562"/>
          <a:stretch/>
        </p:blipFill>
        <p:spPr>
          <a:xfrm>
            <a:off x="457902" y="3205537"/>
            <a:ext cx="8913747" cy="3652463"/>
          </a:xfrm>
          <a:prstGeom prst="rect">
            <a:avLst/>
          </a:prstGeom>
        </p:spPr>
      </p:pic>
    </p:spTree>
    <p:extLst>
      <p:ext uri="{BB962C8B-B14F-4D97-AF65-F5344CB8AC3E}">
        <p14:creationId xmlns:p14="http://schemas.microsoft.com/office/powerpoint/2010/main" val="265424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2"/>
          <a:srcRect l="16685" t="45543" r="41517" b="37828"/>
          <a:stretch/>
        </p:blipFill>
        <p:spPr>
          <a:xfrm>
            <a:off x="431514" y="1828800"/>
            <a:ext cx="6335550" cy="1417834"/>
          </a:xfrm>
          <a:prstGeom prst="rect">
            <a:avLst/>
          </a:prstGeom>
        </p:spPr>
      </p:pic>
      <p:pic>
        <p:nvPicPr>
          <p:cNvPr id="5" name="Picture 4"/>
          <p:cNvPicPr>
            <a:picLocks noChangeAspect="1"/>
          </p:cNvPicPr>
          <p:nvPr/>
        </p:nvPicPr>
        <p:blipFill rotWithShape="1">
          <a:blip r:embed="rId3"/>
          <a:srcRect l="16769" t="44045" r="49270" b="24045"/>
          <a:stretch/>
        </p:blipFill>
        <p:spPr>
          <a:xfrm>
            <a:off x="431514" y="3246634"/>
            <a:ext cx="5486401" cy="2899760"/>
          </a:xfrm>
          <a:prstGeom prst="rect">
            <a:avLst/>
          </a:prstGeom>
        </p:spPr>
      </p:pic>
      <p:pic>
        <p:nvPicPr>
          <p:cNvPr id="6" name="Picture 5"/>
          <p:cNvPicPr>
            <a:picLocks noChangeAspect="1"/>
          </p:cNvPicPr>
          <p:nvPr/>
        </p:nvPicPr>
        <p:blipFill rotWithShape="1">
          <a:blip r:embed="rId4"/>
          <a:srcRect l="15253" t="43895" r="52304" b="15506"/>
          <a:stretch/>
        </p:blipFill>
        <p:spPr>
          <a:xfrm>
            <a:off x="6767064" y="2866491"/>
            <a:ext cx="4843744" cy="3409493"/>
          </a:xfrm>
          <a:prstGeom prst="rect">
            <a:avLst/>
          </a:prstGeom>
        </p:spPr>
      </p:pic>
    </p:spTree>
    <p:extLst>
      <p:ext uri="{BB962C8B-B14F-4D97-AF65-F5344CB8AC3E}">
        <p14:creationId xmlns:p14="http://schemas.microsoft.com/office/powerpoint/2010/main" val="313588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Picture 3"/>
          <p:cNvPicPr>
            <a:picLocks noChangeAspect="1"/>
          </p:cNvPicPr>
          <p:nvPr/>
        </p:nvPicPr>
        <p:blipFill rotWithShape="1">
          <a:blip r:embed="rId2"/>
          <a:srcRect l="16685" t="60824" r="40085" b="21498"/>
          <a:stretch/>
        </p:blipFill>
        <p:spPr>
          <a:xfrm>
            <a:off x="431514" y="1797978"/>
            <a:ext cx="6811767" cy="1566839"/>
          </a:xfrm>
          <a:prstGeom prst="rect">
            <a:avLst/>
          </a:prstGeom>
        </p:spPr>
      </p:pic>
      <p:pic>
        <p:nvPicPr>
          <p:cNvPr id="5" name="Picture 4"/>
          <p:cNvPicPr>
            <a:picLocks noChangeAspect="1"/>
          </p:cNvPicPr>
          <p:nvPr/>
        </p:nvPicPr>
        <p:blipFill rotWithShape="1">
          <a:blip r:embed="rId3"/>
          <a:srcRect l="16349" t="53933" r="51039" b="31385"/>
          <a:stretch/>
        </p:blipFill>
        <p:spPr>
          <a:xfrm>
            <a:off x="431514" y="3364817"/>
            <a:ext cx="5085708" cy="1287854"/>
          </a:xfrm>
          <a:prstGeom prst="rect">
            <a:avLst/>
          </a:prstGeom>
        </p:spPr>
      </p:pic>
      <p:pic>
        <p:nvPicPr>
          <p:cNvPr id="6" name="Picture 5"/>
          <p:cNvPicPr>
            <a:picLocks noChangeAspect="1"/>
          </p:cNvPicPr>
          <p:nvPr/>
        </p:nvPicPr>
        <p:blipFill rotWithShape="1">
          <a:blip r:embed="rId4"/>
          <a:srcRect l="16685" t="51835" r="49270" b="16854"/>
          <a:stretch/>
        </p:blipFill>
        <p:spPr>
          <a:xfrm>
            <a:off x="7243281" y="1797978"/>
            <a:ext cx="4345968" cy="2248285"/>
          </a:xfrm>
          <a:prstGeom prst="rect">
            <a:avLst/>
          </a:prstGeom>
        </p:spPr>
      </p:pic>
      <p:pic>
        <p:nvPicPr>
          <p:cNvPr id="7" name="Picture 6"/>
          <p:cNvPicPr>
            <a:picLocks noChangeAspect="1"/>
          </p:cNvPicPr>
          <p:nvPr/>
        </p:nvPicPr>
        <p:blipFill rotWithShape="1">
          <a:blip r:embed="rId5"/>
          <a:srcRect l="16769" t="45243" r="53315" b="15655"/>
          <a:stretch/>
        </p:blipFill>
        <p:spPr>
          <a:xfrm>
            <a:off x="7243281" y="4065659"/>
            <a:ext cx="3798013" cy="2792341"/>
          </a:xfrm>
          <a:prstGeom prst="rect">
            <a:avLst/>
          </a:prstGeom>
        </p:spPr>
      </p:pic>
    </p:spTree>
    <p:extLst>
      <p:ext uri="{BB962C8B-B14F-4D97-AF65-F5344CB8AC3E}">
        <p14:creationId xmlns:p14="http://schemas.microsoft.com/office/powerpoint/2010/main" val="2092278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adaboost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349" t="52884" r="20955" b="9513"/>
          <a:stretch/>
        </p:blipFill>
        <p:spPr>
          <a:xfrm>
            <a:off x="380144" y="1715956"/>
            <a:ext cx="6739847" cy="2578813"/>
          </a:xfrm>
          <a:prstGeom prst="rect">
            <a:avLst/>
          </a:prstGeom>
        </p:spPr>
      </p:pic>
      <p:pic>
        <p:nvPicPr>
          <p:cNvPr id="5" name="Picture 4"/>
          <p:cNvPicPr>
            <a:picLocks noChangeAspect="1"/>
          </p:cNvPicPr>
          <p:nvPr/>
        </p:nvPicPr>
        <p:blipFill rotWithShape="1">
          <a:blip r:embed="rId3"/>
          <a:srcRect l="16685" t="50786" r="49776" b="17604"/>
          <a:stretch/>
        </p:blipFill>
        <p:spPr>
          <a:xfrm>
            <a:off x="1058238" y="4364011"/>
            <a:ext cx="4623371" cy="2451085"/>
          </a:xfrm>
          <a:prstGeom prst="rect">
            <a:avLst/>
          </a:prstGeom>
        </p:spPr>
      </p:pic>
      <p:pic>
        <p:nvPicPr>
          <p:cNvPr id="6" name="Picture 5"/>
          <p:cNvPicPr>
            <a:picLocks noChangeAspect="1"/>
          </p:cNvPicPr>
          <p:nvPr/>
        </p:nvPicPr>
        <p:blipFill rotWithShape="1">
          <a:blip r:embed="rId4"/>
          <a:srcRect l="16938" t="48689" r="53146" b="11910"/>
          <a:stretch/>
        </p:blipFill>
        <p:spPr>
          <a:xfrm>
            <a:off x="7119991" y="2220997"/>
            <a:ext cx="4910340" cy="3637802"/>
          </a:xfrm>
          <a:prstGeom prst="rect">
            <a:avLst/>
          </a:prstGeom>
        </p:spPr>
      </p:pic>
    </p:spTree>
    <p:extLst>
      <p:ext uri="{BB962C8B-B14F-4D97-AF65-F5344CB8AC3E}">
        <p14:creationId xmlns:p14="http://schemas.microsoft.com/office/powerpoint/2010/main" val="160225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581192" y="2180496"/>
            <a:ext cx="11029615" cy="737365"/>
          </a:xfrm>
        </p:spPr>
        <p:txBody>
          <a:bodyPr/>
          <a:lstStyle/>
          <a:p>
            <a:r>
              <a:rPr lang="en-US" dirty="0" smtClean="0"/>
              <a:t>KNN seems to have the highest accuracy, KNN should be the best model in this case</a:t>
            </a:r>
            <a:endParaRPr lang="en-US" dirty="0"/>
          </a:p>
        </p:txBody>
      </p:sp>
      <p:pic>
        <p:nvPicPr>
          <p:cNvPr id="6" name="Picture 5"/>
          <p:cNvPicPr>
            <a:picLocks noChangeAspect="1"/>
          </p:cNvPicPr>
          <p:nvPr/>
        </p:nvPicPr>
        <p:blipFill rotWithShape="1">
          <a:blip r:embed="rId2"/>
          <a:srcRect l="2359" t="52429" r="64163" b="30380"/>
          <a:stretch/>
        </p:blipFill>
        <p:spPr>
          <a:xfrm>
            <a:off x="581192" y="3530509"/>
            <a:ext cx="7942994" cy="2294219"/>
          </a:xfrm>
          <a:prstGeom prst="rect">
            <a:avLst/>
          </a:prstGeom>
        </p:spPr>
      </p:pic>
    </p:spTree>
    <p:extLst>
      <p:ext uri="{BB962C8B-B14F-4D97-AF65-F5344CB8AC3E}">
        <p14:creationId xmlns:p14="http://schemas.microsoft.com/office/powerpoint/2010/main" val="217326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Questions?</a:t>
            </a:r>
            <a:endParaRPr lang="en-US" dirty="0"/>
          </a:p>
        </p:txBody>
      </p:sp>
    </p:spTree>
    <p:extLst>
      <p:ext uri="{BB962C8B-B14F-4D97-AF65-F5344CB8AC3E}">
        <p14:creationId xmlns:p14="http://schemas.microsoft.com/office/powerpoint/2010/main" val="108319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Longitude: measure of how far west a house is; a higher value is farther west</a:t>
            </a:r>
          </a:p>
          <a:p>
            <a:r>
              <a:rPr lang="en-US" dirty="0" smtClean="0"/>
              <a:t>Latitude: measure of how far north a house is; higher value is farther north</a:t>
            </a:r>
          </a:p>
          <a:p>
            <a:r>
              <a:rPr lang="en-US" dirty="0" err="1" smtClean="0"/>
              <a:t>houseMedianAge</a:t>
            </a:r>
            <a:r>
              <a:rPr lang="en-US" dirty="0" smtClean="0"/>
              <a:t>: Median age of a house within a block</a:t>
            </a:r>
          </a:p>
          <a:p>
            <a:r>
              <a:rPr lang="en-US" dirty="0" err="1" smtClean="0"/>
              <a:t>totalRooms</a:t>
            </a:r>
            <a:r>
              <a:rPr lang="en-US" dirty="0" smtClean="0"/>
              <a:t>: Total number of rooms within a block</a:t>
            </a:r>
          </a:p>
          <a:p>
            <a:r>
              <a:rPr lang="en-US" dirty="0" err="1" smtClean="0"/>
              <a:t>totalBedrooms</a:t>
            </a:r>
            <a:r>
              <a:rPr lang="en-US" dirty="0" smtClean="0"/>
              <a:t>: Total number of bedrooms within a block</a:t>
            </a:r>
          </a:p>
          <a:p>
            <a:r>
              <a:rPr lang="en-US" dirty="0" smtClean="0"/>
              <a:t>Population: Total number of people residing within a block</a:t>
            </a:r>
          </a:p>
          <a:p>
            <a:r>
              <a:rPr lang="en-US" dirty="0" smtClean="0"/>
              <a:t>Households: total number of households in a block</a:t>
            </a:r>
          </a:p>
          <a:p>
            <a:r>
              <a:rPr lang="en-US" dirty="0" err="1" smtClean="0"/>
              <a:t>MedianIncome</a:t>
            </a:r>
            <a:r>
              <a:rPr lang="en-US" dirty="0" smtClean="0"/>
              <a:t>: Median income for households within a block</a:t>
            </a:r>
          </a:p>
          <a:p>
            <a:r>
              <a:rPr lang="en-US" dirty="0" err="1" smtClean="0"/>
              <a:t>MedianHouseValue</a:t>
            </a:r>
            <a:r>
              <a:rPr lang="en-US" dirty="0" smtClean="0"/>
              <a:t>: Median price for the households within a block</a:t>
            </a:r>
          </a:p>
          <a:p>
            <a:r>
              <a:rPr lang="en-US" dirty="0" err="1" smtClean="0"/>
              <a:t>OceanProximity</a:t>
            </a:r>
            <a:r>
              <a:rPr lang="en-US" dirty="0" smtClean="0"/>
              <a:t>: Location of the house w.r.t. ocean/sea</a:t>
            </a:r>
            <a:endParaRPr lang="en-US" dirty="0"/>
          </a:p>
        </p:txBody>
      </p:sp>
    </p:spTree>
    <p:extLst>
      <p:ext uri="{BB962C8B-B14F-4D97-AF65-F5344CB8AC3E}">
        <p14:creationId xmlns:p14="http://schemas.microsoft.com/office/powerpoint/2010/main" val="18133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a:t>Data cleaning/ preprocessing</a:t>
            </a:r>
          </a:p>
          <a:p>
            <a:pPr marL="457200" indent="-457200">
              <a:buAutoNum type="arabicPeriod"/>
            </a:pPr>
            <a:r>
              <a:rPr lang="en-US" dirty="0" smtClean="0"/>
              <a:t>Split data into train/ test/ validation set</a:t>
            </a:r>
            <a:endParaRPr lang="en-US" dirty="0"/>
          </a:p>
          <a:p>
            <a:pPr marL="457200" indent="-457200">
              <a:buAutoNum type="arabicPeriod"/>
            </a:pPr>
            <a:r>
              <a:rPr lang="en-US" dirty="0"/>
              <a:t>Model building</a:t>
            </a:r>
          </a:p>
          <a:p>
            <a:pPr marL="457200" indent="-457200">
              <a:buAutoNum type="arabicPeriod"/>
            </a:pPr>
            <a:r>
              <a:rPr lang="en-US" dirty="0" smtClean="0"/>
              <a:t>Tune parameters</a:t>
            </a:r>
            <a:endParaRPr lang="en-US" dirty="0"/>
          </a:p>
          <a:p>
            <a:pPr marL="457200" indent="-457200">
              <a:buAutoNum type="arabicPeriod"/>
            </a:pPr>
            <a:r>
              <a:rPr lang="en-US" dirty="0"/>
              <a:t>R-</a:t>
            </a:r>
            <a:r>
              <a:rPr lang="en-US" dirty="0" err="1"/>
              <a:t>sq</a:t>
            </a:r>
            <a:r>
              <a:rPr lang="en-US" dirty="0"/>
              <a:t>, adjusted R-</a:t>
            </a:r>
            <a:r>
              <a:rPr lang="en-US" dirty="0" err="1"/>
              <a:t>sq</a:t>
            </a:r>
            <a:r>
              <a:rPr lang="en-US" dirty="0"/>
              <a:t>, </a:t>
            </a:r>
            <a:r>
              <a:rPr lang="en-US" dirty="0" smtClean="0"/>
              <a:t>RMSE, MSE, scores</a:t>
            </a:r>
            <a:endParaRPr lang="en-US" dirty="0"/>
          </a:p>
          <a:p>
            <a:pPr marL="457200" indent="-457200">
              <a:buAutoNum type="arabicPeriod"/>
            </a:pPr>
            <a:r>
              <a:rPr lang="en-US" dirty="0" smtClean="0"/>
              <a:t>Conclusions</a:t>
            </a:r>
            <a:endParaRPr lang="en-US" dirty="0"/>
          </a:p>
          <a:p>
            <a:pPr marL="0" indent="0">
              <a:buNone/>
            </a:pPr>
            <a:endParaRPr lang="en-US" dirty="0"/>
          </a:p>
        </p:txBody>
      </p:sp>
    </p:spTree>
    <p:extLst>
      <p:ext uri="{BB962C8B-B14F-4D97-AF65-F5344CB8AC3E}">
        <p14:creationId xmlns:p14="http://schemas.microsoft.com/office/powerpoint/2010/main" val="349657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Preprocessing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6875" t="47143" r="6875" b="23809"/>
          <a:stretch/>
        </p:blipFill>
        <p:spPr>
          <a:xfrm>
            <a:off x="424543" y="1817915"/>
            <a:ext cx="8585196" cy="1839686"/>
          </a:xfrm>
          <a:prstGeom prst="rect">
            <a:avLst/>
          </a:prstGeom>
        </p:spPr>
      </p:pic>
      <p:pic>
        <p:nvPicPr>
          <p:cNvPr id="5" name="Picture 4"/>
          <p:cNvPicPr>
            <a:picLocks noChangeAspect="1"/>
          </p:cNvPicPr>
          <p:nvPr/>
        </p:nvPicPr>
        <p:blipFill rotWithShape="1">
          <a:blip r:embed="rId3"/>
          <a:srcRect l="16607" t="41110" r="52857" b="17938"/>
          <a:stretch/>
        </p:blipFill>
        <p:spPr>
          <a:xfrm>
            <a:off x="424543" y="3657601"/>
            <a:ext cx="3722914" cy="2808514"/>
          </a:xfrm>
          <a:prstGeom prst="rect">
            <a:avLst/>
          </a:prstGeom>
        </p:spPr>
      </p:pic>
      <p:pic>
        <p:nvPicPr>
          <p:cNvPr id="6" name="Picture 5"/>
          <p:cNvPicPr>
            <a:picLocks noChangeAspect="1"/>
          </p:cNvPicPr>
          <p:nvPr/>
        </p:nvPicPr>
        <p:blipFill rotWithShape="1">
          <a:blip r:embed="rId4"/>
          <a:srcRect l="16339" t="46190" r="6517" b="17460"/>
          <a:stretch/>
        </p:blipFill>
        <p:spPr>
          <a:xfrm>
            <a:off x="4147458" y="4299879"/>
            <a:ext cx="7761514" cy="2057161"/>
          </a:xfrm>
          <a:prstGeom prst="rect">
            <a:avLst/>
          </a:prstGeom>
        </p:spPr>
      </p:pic>
    </p:spTree>
    <p:extLst>
      <p:ext uri="{BB962C8B-B14F-4D97-AF65-F5344CB8AC3E}">
        <p14:creationId xmlns:p14="http://schemas.microsoft.com/office/powerpoint/2010/main" val="50118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16518" t="43492" r="6607" b="15874"/>
          <a:stretch/>
        </p:blipFill>
        <p:spPr>
          <a:xfrm>
            <a:off x="228599" y="450317"/>
            <a:ext cx="9372601" cy="2786743"/>
          </a:xfrm>
          <a:prstGeom prst="rect">
            <a:avLst/>
          </a:prstGeom>
        </p:spPr>
      </p:pic>
      <p:pic>
        <p:nvPicPr>
          <p:cNvPr id="5" name="Picture 4"/>
          <p:cNvPicPr>
            <a:picLocks noChangeAspect="1"/>
          </p:cNvPicPr>
          <p:nvPr/>
        </p:nvPicPr>
        <p:blipFill rotWithShape="1">
          <a:blip r:embed="rId3"/>
          <a:srcRect l="84256" t="44444" r="6339" b="16032"/>
          <a:stretch/>
        </p:blipFill>
        <p:spPr>
          <a:xfrm>
            <a:off x="9459686" y="494388"/>
            <a:ext cx="1160281" cy="2742672"/>
          </a:xfrm>
          <a:prstGeom prst="rect">
            <a:avLst/>
          </a:prstGeom>
        </p:spPr>
      </p:pic>
      <p:pic>
        <p:nvPicPr>
          <p:cNvPr id="6" name="Picture 5"/>
          <p:cNvPicPr>
            <a:picLocks noChangeAspect="1"/>
          </p:cNvPicPr>
          <p:nvPr/>
        </p:nvPicPr>
        <p:blipFill rotWithShape="1">
          <a:blip r:embed="rId4"/>
          <a:srcRect l="17294" t="38607" r="46505" b="11551"/>
          <a:stretch/>
        </p:blipFill>
        <p:spPr>
          <a:xfrm>
            <a:off x="3501104" y="3488898"/>
            <a:ext cx="4209315" cy="3282015"/>
          </a:xfrm>
          <a:prstGeom prst="rect">
            <a:avLst/>
          </a:prstGeom>
        </p:spPr>
      </p:pic>
    </p:spTree>
    <p:extLst>
      <p:ext uri="{BB962C8B-B14F-4D97-AF65-F5344CB8AC3E}">
        <p14:creationId xmlns:p14="http://schemas.microsoft.com/office/powerpoint/2010/main" val="369329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pic>
        <p:nvPicPr>
          <p:cNvPr id="4" name="Picture 3"/>
          <p:cNvPicPr>
            <a:picLocks noChangeAspect="1"/>
          </p:cNvPicPr>
          <p:nvPr/>
        </p:nvPicPr>
        <p:blipFill rotWithShape="1">
          <a:blip r:embed="rId2"/>
          <a:srcRect l="16428" t="29365" r="29822" b="6984"/>
          <a:stretch/>
        </p:blipFill>
        <p:spPr>
          <a:xfrm>
            <a:off x="446313" y="1837060"/>
            <a:ext cx="6553201" cy="4365173"/>
          </a:xfrm>
          <a:prstGeom prst="rect">
            <a:avLst/>
          </a:prstGeom>
        </p:spPr>
      </p:pic>
      <p:pic>
        <p:nvPicPr>
          <p:cNvPr id="5" name="Picture 4"/>
          <p:cNvPicPr>
            <a:picLocks noChangeAspect="1"/>
          </p:cNvPicPr>
          <p:nvPr/>
        </p:nvPicPr>
        <p:blipFill rotWithShape="1">
          <a:blip r:embed="rId3"/>
          <a:srcRect l="16786" t="52540" r="60000" b="20000"/>
          <a:stretch/>
        </p:blipFill>
        <p:spPr>
          <a:xfrm>
            <a:off x="7183907" y="1837060"/>
            <a:ext cx="3659606" cy="2435047"/>
          </a:xfrm>
          <a:prstGeom prst="rect">
            <a:avLst/>
          </a:prstGeom>
        </p:spPr>
      </p:pic>
      <p:pic>
        <p:nvPicPr>
          <p:cNvPr id="6" name="Content Placeholder 5"/>
          <p:cNvPicPr>
            <a:picLocks noGrp="1" noChangeAspect="1"/>
          </p:cNvPicPr>
          <p:nvPr>
            <p:ph idx="1"/>
          </p:nvPr>
        </p:nvPicPr>
        <p:blipFill rotWithShape="1">
          <a:blip r:embed="rId4"/>
          <a:srcRect l="16339" t="50794" r="48572" b="12222"/>
          <a:stretch/>
        </p:blipFill>
        <p:spPr>
          <a:xfrm>
            <a:off x="7183906" y="4347039"/>
            <a:ext cx="4235207" cy="2510961"/>
          </a:xfrm>
          <a:prstGeom prst="rect">
            <a:avLst/>
          </a:prstGeom>
        </p:spPr>
      </p:pic>
    </p:spTree>
    <p:extLst>
      <p:ext uri="{BB962C8B-B14F-4D97-AF65-F5344CB8AC3E}">
        <p14:creationId xmlns:p14="http://schemas.microsoft.com/office/powerpoint/2010/main" val="267013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a:srcRect l="16425" t="65009" r="20198" b="21492"/>
          <a:stretch/>
        </p:blipFill>
        <p:spPr>
          <a:xfrm>
            <a:off x="385248" y="5380235"/>
            <a:ext cx="8541065" cy="1023257"/>
          </a:xfrm>
          <a:prstGeom prst="rect">
            <a:avLst/>
          </a:prstGeom>
        </p:spPr>
      </p:pic>
      <p:pic>
        <p:nvPicPr>
          <p:cNvPr id="4" name="Picture 3"/>
          <p:cNvPicPr>
            <a:picLocks noChangeAspect="1"/>
          </p:cNvPicPr>
          <p:nvPr/>
        </p:nvPicPr>
        <p:blipFill rotWithShape="1">
          <a:blip r:embed="rId3"/>
          <a:srcRect l="16429" t="57778" r="35000" b="24127"/>
          <a:stretch/>
        </p:blipFill>
        <p:spPr>
          <a:xfrm>
            <a:off x="385248" y="1806587"/>
            <a:ext cx="7300065" cy="1529792"/>
          </a:xfrm>
          <a:prstGeom prst="rect">
            <a:avLst/>
          </a:prstGeom>
        </p:spPr>
      </p:pic>
      <p:pic>
        <p:nvPicPr>
          <p:cNvPr id="5" name="Picture 4"/>
          <p:cNvPicPr>
            <a:picLocks noChangeAspect="1"/>
          </p:cNvPicPr>
          <p:nvPr/>
        </p:nvPicPr>
        <p:blipFill rotWithShape="1">
          <a:blip r:embed="rId4"/>
          <a:srcRect l="16518" t="58094" r="46161" b="19524"/>
          <a:stretch/>
        </p:blipFill>
        <p:spPr>
          <a:xfrm>
            <a:off x="385248" y="3336379"/>
            <a:ext cx="6059095" cy="2043856"/>
          </a:xfrm>
          <a:prstGeom prst="rect">
            <a:avLst/>
          </a:prstGeom>
        </p:spPr>
      </p:pic>
    </p:spTree>
    <p:extLst>
      <p:ext uri="{BB962C8B-B14F-4D97-AF65-F5344CB8AC3E}">
        <p14:creationId xmlns:p14="http://schemas.microsoft.com/office/powerpoint/2010/main" val="39064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method</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2"/>
          <a:srcRect l="16731" t="50317" r="38482" b="32381"/>
          <a:stretch/>
        </p:blipFill>
        <p:spPr>
          <a:xfrm>
            <a:off x="435428" y="1817913"/>
            <a:ext cx="8044543" cy="1748031"/>
          </a:xfrm>
          <a:prstGeom prst="rect">
            <a:avLst/>
          </a:prstGeom>
        </p:spPr>
      </p:pic>
      <p:pic>
        <p:nvPicPr>
          <p:cNvPr id="6" name="Picture 5"/>
          <p:cNvPicPr>
            <a:picLocks noChangeAspect="1"/>
          </p:cNvPicPr>
          <p:nvPr/>
        </p:nvPicPr>
        <p:blipFill rotWithShape="1">
          <a:blip r:embed="rId3"/>
          <a:srcRect l="16428" t="55714" r="41964" b="22540"/>
          <a:stretch/>
        </p:blipFill>
        <p:spPr>
          <a:xfrm>
            <a:off x="435428" y="3912214"/>
            <a:ext cx="7738710" cy="2275114"/>
          </a:xfrm>
          <a:prstGeom prst="rect">
            <a:avLst/>
          </a:prstGeom>
        </p:spPr>
      </p:pic>
    </p:spTree>
    <p:extLst>
      <p:ext uri="{BB962C8B-B14F-4D97-AF65-F5344CB8AC3E}">
        <p14:creationId xmlns:p14="http://schemas.microsoft.com/office/powerpoint/2010/main" val="359755180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606</TotalTime>
  <Words>478</Words>
  <Application>Microsoft Office PowerPoint</Application>
  <PresentationFormat>Widescreen</PresentationFormat>
  <Paragraphs>72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Gill Sans MT</vt:lpstr>
      <vt:lpstr>Wingdings 2</vt:lpstr>
      <vt:lpstr>Dividend</vt:lpstr>
      <vt:lpstr>Machine Learning Project</vt:lpstr>
      <vt:lpstr>Dataset 1: California housing dataset</vt:lpstr>
      <vt:lpstr>variables</vt:lpstr>
      <vt:lpstr>steps</vt:lpstr>
      <vt:lpstr>Cleaning/ Preprocessing</vt:lpstr>
      <vt:lpstr>PowerPoint Presentation</vt:lpstr>
      <vt:lpstr>Linear regression</vt:lpstr>
      <vt:lpstr>PowerPoint Presentation</vt:lpstr>
      <vt:lpstr>KNN method</vt:lpstr>
      <vt:lpstr>Random Forest</vt:lpstr>
      <vt:lpstr>adaboost</vt:lpstr>
      <vt:lpstr>SVR (support  vector regression)</vt:lpstr>
      <vt:lpstr>CONclusion</vt:lpstr>
      <vt:lpstr>Dataset 2: job change of data scientists</vt:lpstr>
      <vt:lpstr>Variables</vt:lpstr>
      <vt:lpstr>STEPs</vt:lpstr>
      <vt:lpstr>Data cleaning/ preprocessing</vt:lpstr>
      <vt:lpstr>PowerPoint Presentation</vt:lpstr>
      <vt:lpstr>PowerPoint Presentation</vt:lpstr>
      <vt:lpstr>PowerPoint Presentation</vt:lpstr>
      <vt:lpstr>Logistic regression</vt:lpstr>
      <vt:lpstr>Knn (k nearest neighbours)</vt:lpstr>
      <vt:lpstr>PowerPoint Presentation</vt:lpstr>
      <vt:lpstr>Random Forest</vt:lpstr>
      <vt:lpstr>adaboost</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dc:creator>Eric Ye</dc:creator>
  <cp:lastModifiedBy>Eric Ye</cp:lastModifiedBy>
  <cp:revision>38</cp:revision>
  <dcterms:created xsi:type="dcterms:W3CDTF">2021-01-25T08:14:24Z</dcterms:created>
  <dcterms:modified xsi:type="dcterms:W3CDTF">2021-01-25T18:33:40Z</dcterms:modified>
</cp:coreProperties>
</file>